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0"/>
  </p:notesMasterIdLst>
  <p:sldIdLst>
    <p:sldId id="256" r:id="rId2"/>
    <p:sldId id="265" r:id="rId3"/>
    <p:sldId id="266" r:id="rId4"/>
    <p:sldId id="260" r:id="rId5"/>
    <p:sldId id="261" r:id="rId6"/>
    <p:sldId id="259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32" autoAdjust="0"/>
    <p:restoredTop sz="52641" autoAdjust="0"/>
  </p:normalViewPr>
  <p:slideViewPr>
    <p:cSldViewPr snapToGrid="0">
      <p:cViewPr varScale="1">
        <p:scale>
          <a:sx n="63" d="100"/>
          <a:sy n="63" d="100"/>
        </p:scale>
        <p:origin x="2640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BC37F2-744D-48B7-98A7-7BFF6E54B3B6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9E889B-49C2-4584-9084-D8060F23412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5447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Hi, Welcome to my presentation</a:t>
            </a:r>
            <a:r>
              <a:rPr lang="en-GB" baseline="0" dirty="0" smtClean="0"/>
              <a:t> where I talk about the study of Human Computer Interaction (HCI). (75 seconds)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438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is what I will be covering today:</a:t>
            </a: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HCI? </a:t>
            </a:r>
            <a:r>
              <a:rPr lang="en-GB" sz="1200" i="1" dirty="0" smtClean="0"/>
              <a:t>What is human-computer interaction (HCI)?</a:t>
            </a:r>
            <a:r>
              <a:rPr lang="en-GB" sz="1200" dirty="0" smtClean="0"/>
              <a:t> (no date) </a:t>
            </a:r>
            <a:r>
              <a:rPr lang="en-GB" sz="1200" i="1" dirty="0" smtClean="0"/>
              <a:t>The Interaction Design Foundation</a:t>
            </a:r>
            <a:r>
              <a:rPr lang="en-GB" sz="1200" dirty="0" smtClean="0"/>
              <a:t>. Available at: https://www.interaction-design.org/literature/topics/human-computer-interaction (Accessed: December 4, 2022). </a:t>
            </a: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 Proof of Concepts</a:t>
            </a: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Progress so Far</a:t>
            </a: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Steps</a:t>
            </a:r>
          </a:p>
          <a:p>
            <a:pPr marL="0" indent="0">
              <a:buNone/>
            </a:pPr>
            <a:endParaRPr lang="en-GB" baseline="0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baseline="0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baseline="0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None/>
            </a:pPr>
            <a:endParaRPr lang="en-GB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ü"/>
            </a:pPr>
            <a:endParaRPr lang="en-GB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387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HCI?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Times New Roman" panose="02020603050405020304" pitchFamily="18" charset="0"/>
              </a:rPr>
              <a:t>Human-computer interaction (HCI) is a multidisciplinary field of study </a:t>
            </a: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combining computer science, cognitive science, and human factors engineering.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kern="1200" baseline="0" dirty="0" smtClean="0">
              <a:solidFill>
                <a:schemeClr val="accent2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Essentially it is the study of how a user will interact with an interface.</a:t>
            </a:r>
          </a:p>
          <a:p>
            <a:pPr marL="0" indent="0">
              <a:buNone/>
            </a:pPr>
            <a:endParaRPr lang="en-GB" baseline="0" dirty="0" smtClean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aseline="0" dirty="0" smtClean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issues I chose to tackle are </a:t>
            </a:r>
            <a:r>
              <a:rPr lang="en-GB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Aesthetics, Design, Navigation, Feedback to the user, </a:t>
            </a:r>
            <a:r>
              <a:rPr lang="en-GB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Cognitive processes </a:t>
            </a:r>
            <a:r>
              <a:rPr lang="en-GB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(Memory)</a:t>
            </a:r>
            <a:r>
              <a:rPr lang="en-GB" baseline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with </a:t>
            </a:r>
            <a:r>
              <a:rPr lang="en-GB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Colour blindness as a visually impaired disability. The reason</a:t>
            </a:r>
            <a:r>
              <a:rPr lang="en-GB" baseline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 picked them was because they are all the important features relating to the interfaces I have created.</a:t>
            </a:r>
          </a:p>
          <a:p>
            <a:pPr marL="0" indent="0">
              <a:buNone/>
            </a:pPr>
            <a:endParaRPr lang="en-GB" baseline="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aseline="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I measure HCI? </a:t>
            </a:r>
          </a:p>
          <a:p>
            <a:pPr lvl="0">
              <a:buClr>
                <a:srgbClr val="5FCBEF"/>
              </a:buClr>
            </a:pPr>
            <a:r>
              <a:rPr lang="en-GB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Learnability/Familiarity – Since</a:t>
            </a:r>
            <a:r>
              <a:rPr lang="en-GB" baseline="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 two of my interfaces require the users to learn something, it is important that the design of certain components are familiar.</a:t>
            </a:r>
          </a:p>
          <a:p>
            <a:pPr lvl="0">
              <a:buClr>
                <a:srgbClr val="5FCBEF"/>
              </a:buClr>
            </a:pPr>
            <a:endParaRPr lang="en-GB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lvl="0">
              <a:buClr>
                <a:srgbClr val="5FCBEF"/>
              </a:buClr>
            </a:pPr>
            <a:r>
              <a:rPr lang="en-GB" dirty="0" smtClean="0">
                <a:solidFill>
                  <a:schemeClr val="tx1"/>
                </a:solidFill>
              </a:rPr>
              <a:t>Ergonomics/Human Factors – One</a:t>
            </a:r>
            <a:r>
              <a:rPr lang="en-GB" baseline="0" dirty="0" smtClean="0">
                <a:solidFill>
                  <a:schemeClr val="tx1"/>
                </a:solidFill>
              </a:rPr>
              <a:t> of my interfaces is targeting a sub audience by looking at children who have a visual disability.</a:t>
            </a:r>
          </a:p>
          <a:p>
            <a:pPr lvl="0">
              <a:buClr>
                <a:srgbClr val="5FCBEF"/>
              </a:buClr>
            </a:pPr>
            <a:endParaRPr lang="en-GB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lvl="0">
              <a:buClr>
                <a:srgbClr val="5FCBEF"/>
              </a:buClr>
            </a:pPr>
            <a:r>
              <a:rPr lang="en-GB" dirty="0" smtClean="0">
                <a:solidFill>
                  <a:schemeClr val="tx1"/>
                </a:solidFill>
              </a:rPr>
              <a:t>Consistency/Standards – For all</a:t>
            </a:r>
            <a:r>
              <a:rPr lang="en-GB" baseline="0" dirty="0" smtClean="0">
                <a:solidFill>
                  <a:schemeClr val="tx1"/>
                </a:solidFill>
              </a:rPr>
              <a:t> my interfaces I have created my navigation in the same way for seamless ease of access..</a:t>
            </a:r>
          </a:p>
          <a:p>
            <a:pPr lvl="0">
              <a:buClr>
                <a:srgbClr val="5FCBEF"/>
              </a:buClr>
            </a:pPr>
            <a:endParaRPr lang="en-GB" dirty="0" smtClean="0">
              <a:solidFill>
                <a:schemeClr val="tx1"/>
              </a:solidFill>
            </a:endParaRPr>
          </a:p>
          <a:p>
            <a:pPr lvl="0">
              <a:buClr>
                <a:srgbClr val="5FCBEF"/>
              </a:buClr>
            </a:pPr>
            <a:r>
              <a:rPr lang="en-GB" dirty="0" smtClean="0">
                <a:solidFill>
                  <a:schemeClr val="tx1"/>
                </a:solidFill>
              </a:rPr>
              <a:t>Feedback/Robustness – with</a:t>
            </a:r>
            <a:r>
              <a:rPr lang="en-GB" baseline="0" dirty="0" smtClean="0">
                <a:solidFill>
                  <a:schemeClr val="tx1"/>
                </a:solidFill>
              </a:rPr>
              <a:t> every interaction there should be at least a subtle awareness of feedback whether if it is an alert saying that data has been saved to a database or when you hover on a navigation link and it is highlighted.</a:t>
            </a:r>
            <a:endParaRPr lang="en-GB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5353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Interface</a:t>
            </a:r>
            <a:r>
              <a:rPr lang="en-GB" baseline="0" dirty="0" smtClean="0"/>
              <a:t> 1:</a:t>
            </a:r>
          </a:p>
          <a:p>
            <a:r>
              <a:rPr lang="en-GB" dirty="0" smtClean="0"/>
              <a:t>MHOJ – This interface is supposed to provide</a:t>
            </a:r>
            <a:r>
              <a:rPr lang="en-GB" baseline="0" dirty="0" smtClean="0"/>
              <a:t> a platform</a:t>
            </a:r>
            <a:r>
              <a:rPr lang="en-GB" dirty="0" smtClean="0"/>
              <a:t> for people </a:t>
            </a:r>
            <a:r>
              <a:rPr lang="en-GB" baseline="0" dirty="0" smtClean="0"/>
              <a:t>of 16-25 years old to support them with their mental health.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Interface 2:</a:t>
            </a:r>
          </a:p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SLT</a:t>
            </a:r>
            <a:r>
              <a:rPr lang="en-GB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This tool is to help young children under 3 years old cognitively learn shapes and specifically help children who may have a visual impaired disability. </a:t>
            </a:r>
            <a:endParaRPr lang="en-GB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 smtClean="0"/>
              <a:t>Interface 3: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WCIU – This</a:t>
            </a:r>
            <a:r>
              <a:rPr lang="en-GB" baseline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tool was made for anyone who struggles with computer literacy. I wanted to highlight this interface in particular as HCI, relies on users having this ability before hand. So I though it would be interesting to see how users who don’t have as much experience or any experience with computers would interact with a website interface.</a:t>
            </a:r>
            <a:endParaRPr lang="en-GB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607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Currently I have only started my first and second interfaces.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i="1" u="sng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1" u="sng" dirty="0" smtClean="0"/>
              <a:t>For my 1</a:t>
            </a:r>
            <a:r>
              <a:rPr lang="en-GB" b="1" i="1" u="sng" baseline="30000" dirty="0" smtClean="0"/>
              <a:t>st</a:t>
            </a:r>
            <a:r>
              <a:rPr lang="en-GB" b="1" i="1" u="sng" dirty="0" smtClean="0"/>
              <a:t> Interface</a:t>
            </a:r>
            <a:r>
              <a:rPr lang="en-GB" b="1" i="1" u="sng" baseline="0" dirty="0" smtClean="0"/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>
                <a:cs typeface="Times New Roman" panose="02020603050405020304" pitchFamily="18" charset="0"/>
              </a:rPr>
              <a:t>Multiple User-based</a:t>
            </a:r>
            <a:r>
              <a:rPr lang="en-GB" b="1" baseline="0" dirty="0" smtClean="0">
                <a:cs typeface="Times New Roman" panose="02020603050405020304" pitchFamily="18" charset="0"/>
              </a:rPr>
              <a:t> </a:t>
            </a:r>
            <a:r>
              <a:rPr lang="en-GB" baseline="0" dirty="0" smtClean="0">
                <a:cs typeface="Times New Roman" panose="02020603050405020304" pitchFamily="18" charset="0"/>
              </a:rPr>
              <a:t>- </a:t>
            </a:r>
            <a:r>
              <a:rPr lang="en-GB" dirty="0" smtClean="0"/>
              <a:t>I have created a system that can store multiple users</a:t>
            </a:r>
            <a:r>
              <a:rPr lang="en-GB" baseline="0" dirty="0" smtClean="0"/>
              <a:t> currently, as I felt it would be important for a singular user to have access to their own separate online Journal.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>
                <a:cs typeface="Times New Roman" panose="02020603050405020304" pitchFamily="18" charset="0"/>
              </a:rPr>
              <a:t>Genderless Design/Inclusive Design </a:t>
            </a:r>
            <a:r>
              <a:rPr lang="en-GB" dirty="0" smtClean="0">
                <a:cs typeface="Times New Roman" panose="02020603050405020304" pitchFamily="18" charset="0"/>
              </a:rPr>
              <a:t>- Something I took into consideration while designing this interface</a:t>
            </a:r>
            <a:r>
              <a:rPr lang="en-GB" baseline="0" dirty="0" smtClean="0">
                <a:cs typeface="Times New Roman" panose="02020603050405020304" pitchFamily="18" charset="0"/>
              </a:rPr>
              <a:t> was that mental health in this demographic is very gender based, so I tried to make sure that my interface wasn’t using only blue or only pink (Gender spectrum) to associate that the interface is gender biased. </a:t>
            </a:r>
            <a:endParaRPr lang="en-GB" dirty="0" smtClean="0"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/>
              <a:t>Toggle Themes </a:t>
            </a:r>
            <a:r>
              <a:rPr lang="en-GB" dirty="0" smtClean="0"/>
              <a:t>- Another design</a:t>
            </a:r>
            <a:r>
              <a:rPr lang="en-GB" baseline="0" dirty="0" smtClean="0"/>
              <a:t> feature I thought would be helpful was to have a dark/light mode, so users can toggle between these two themes.</a:t>
            </a:r>
            <a:endParaRPr lang="en-GB" dirty="0" smtClean="0"/>
          </a:p>
          <a:p>
            <a:endParaRPr lang="en-GB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1" u="sng" dirty="0" smtClean="0"/>
              <a:t>For my 2</a:t>
            </a:r>
            <a:r>
              <a:rPr lang="en-GB" b="1" i="1" u="sng" baseline="30000" dirty="0" smtClean="0"/>
              <a:t>nd</a:t>
            </a:r>
            <a:r>
              <a:rPr lang="en-GB" b="1" i="1" u="sng" baseline="0" dirty="0" smtClean="0"/>
              <a:t> </a:t>
            </a:r>
            <a:r>
              <a:rPr lang="en-GB" b="1" i="1" u="sng" dirty="0" smtClean="0"/>
              <a:t>Interface:</a:t>
            </a:r>
          </a:p>
          <a:p>
            <a:r>
              <a:rPr lang="en-GB" b="1" dirty="0" smtClean="0">
                <a:cs typeface="Times New Roman" panose="02020603050405020304" pitchFamily="18" charset="0"/>
              </a:rPr>
              <a:t>Shapes/Everyday Objects </a:t>
            </a:r>
            <a:r>
              <a:rPr lang="en-GB" dirty="0" smtClean="0">
                <a:cs typeface="Times New Roman" panose="02020603050405020304" pitchFamily="18" charset="0"/>
              </a:rPr>
              <a:t>– Something</a:t>
            </a:r>
            <a:r>
              <a:rPr lang="en-GB" baseline="0" dirty="0" smtClean="0">
                <a:cs typeface="Times New Roman" panose="02020603050405020304" pitchFamily="18" charset="0"/>
              </a:rPr>
              <a:t> I was concerned about was how children of such a young age would be able to learn the shapes, so I thought it would help if the shapes would be overlaid on objects that they see constantly so that their memory would understand that object looked like a circle for example. </a:t>
            </a:r>
          </a:p>
          <a:p>
            <a:r>
              <a:rPr lang="en-GB" b="1" dirty="0" smtClean="0">
                <a:cs typeface="Times New Roman" panose="02020603050405020304" pitchFamily="18" charset="0"/>
              </a:rPr>
              <a:t>Colour blindness -Grayscale Toggle </a:t>
            </a:r>
            <a:r>
              <a:rPr lang="en-GB" dirty="0" smtClean="0">
                <a:cs typeface="Times New Roman" panose="02020603050405020304" pitchFamily="18" charset="0"/>
              </a:rPr>
              <a:t>– Since I wanted to tackle</a:t>
            </a:r>
            <a:r>
              <a:rPr lang="en-GB" baseline="0" dirty="0" smtClean="0">
                <a:cs typeface="Times New Roman" panose="02020603050405020304" pitchFamily="18" charset="0"/>
              </a:rPr>
              <a:t> the issue of users who have a visual disability, I researched more specifically to colour blindness but the grayscale toggle I created is supposed to be used for general support rather than a specific filter like many interfaces do. Since the colours I use still have a high contrast to help users see them better.</a:t>
            </a:r>
          </a:p>
          <a:p>
            <a:r>
              <a:rPr lang="en-GB" b="1" i="1" baseline="0" dirty="0" smtClean="0">
                <a:cs typeface="Times New Roman" panose="02020603050405020304" pitchFamily="18" charset="0"/>
              </a:rPr>
              <a:t>Patterned Shapes </a:t>
            </a:r>
            <a:r>
              <a:rPr lang="en-GB" baseline="0" dirty="0" smtClean="0">
                <a:cs typeface="Times New Roman" panose="02020603050405020304" pitchFamily="18" charset="0"/>
              </a:rPr>
              <a:t>– Another way for children who are colour-blind to identify the shapes are the unique patterns.</a:t>
            </a:r>
            <a:endParaRPr lang="en-GB" dirty="0" smtClean="0">
              <a:cs typeface="Times New Roman" panose="02020603050405020304" pitchFamily="18" charset="0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9134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Pause at</a:t>
            </a:r>
            <a:r>
              <a:rPr lang="en-GB" baseline="0" dirty="0" smtClean="0"/>
              <a:t> Toggle Themes: Why those colours – dark and light mode – even though the dark mode has tones of blue -  the reason I did this was because darker tones of colours are associated with depression.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2223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b="0" i="0" u="none" dirty="0" smtClean="0"/>
              <a:t>These</a:t>
            </a:r>
            <a:r>
              <a:rPr lang="en-GB" sz="3600" b="0" i="0" u="none" baseline="0" dirty="0" smtClean="0"/>
              <a:t> are my plans for Christmas Break and for Term 2:</a:t>
            </a:r>
            <a:endParaRPr lang="en-GB" sz="3600" b="0" i="0" u="none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3600" b="1" i="1" u="sng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b="1" i="1" u="sng" dirty="0" smtClean="0"/>
              <a:t>For my 1</a:t>
            </a:r>
            <a:r>
              <a:rPr lang="en-GB" sz="3600" b="1" i="1" u="sng" baseline="30000" dirty="0" smtClean="0"/>
              <a:t>st</a:t>
            </a:r>
            <a:r>
              <a:rPr lang="en-GB" sz="3600" b="1" i="1" u="sng" dirty="0" smtClean="0"/>
              <a:t> Interface</a:t>
            </a:r>
            <a:r>
              <a:rPr lang="en-GB" sz="3600" b="1" i="1" u="sng" baseline="0" dirty="0" smtClean="0"/>
              <a:t>:</a:t>
            </a:r>
          </a:p>
          <a:p>
            <a:r>
              <a:rPr lang="en-GB" sz="3600" b="1" dirty="0" smtClean="0">
                <a:cs typeface="Times New Roman" panose="02020603050405020304" pitchFamily="18" charset="0"/>
              </a:rPr>
              <a:t>Neutral Colour Scheme </a:t>
            </a:r>
            <a:r>
              <a:rPr lang="en-GB" sz="3600" dirty="0" smtClean="0">
                <a:cs typeface="Times New Roman" panose="02020603050405020304" pitchFamily="18" charset="0"/>
              </a:rPr>
              <a:t>– Currently my users see on their home,</a:t>
            </a:r>
            <a:r>
              <a:rPr lang="en-GB" sz="3600" baseline="0" dirty="0" smtClean="0">
                <a:cs typeface="Times New Roman" panose="02020603050405020304" pitchFamily="18" charset="0"/>
              </a:rPr>
              <a:t> login, register screen the “dark mode” instead of something neutral based so instead of confusing users that part of the interface can be toggled I would like keep the toggled themes specific to signed up users and create a neutral theme for those page.</a:t>
            </a:r>
            <a:endParaRPr lang="en-GB" sz="3600" dirty="0" smtClean="0">
              <a:cs typeface="Times New Roman" panose="02020603050405020304" pitchFamily="18" charset="0"/>
            </a:endParaRPr>
          </a:p>
          <a:p>
            <a:r>
              <a:rPr lang="en-GB" sz="3600" b="1" dirty="0" smtClean="0">
                <a:cs typeface="Times New Roman" panose="02020603050405020304" pitchFamily="18" charset="0"/>
              </a:rPr>
              <a:t>Pictorial Elements </a:t>
            </a:r>
            <a:r>
              <a:rPr lang="en-GB" sz="3600" dirty="0" smtClean="0">
                <a:cs typeface="Times New Roman" panose="02020603050405020304" pitchFamily="18" charset="0"/>
              </a:rPr>
              <a:t>– Another interaction I’ve noticed with other journals is that there are stickers you can drag and drop so I want to experiment</a:t>
            </a:r>
            <a:r>
              <a:rPr lang="en-GB" sz="3600" baseline="0" dirty="0" smtClean="0">
                <a:cs typeface="Times New Roman" panose="02020603050405020304" pitchFamily="18" charset="0"/>
              </a:rPr>
              <a:t> with adding pictorial elements that a user can interact with.</a:t>
            </a:r>
          </a:p>
          <a:p>
            <a:endParaRPr lang="en-GB" sz="3600" baseline="0" dirty="0" smtClean="0">
              <a:cs typeface="Times New Roman" panose="02020603050405020304" pitchFamily="18" charset="0"/>
            </a:endParaRPr>
          </a:p>
          <a:p>
            <a:r>
              <a:rPr lang="en-GB" sz="3600" b="1" i="1" u="sng" baseline="0" dirty="0" smtClean="0">
                <a:cs typeface="Times New Roman" panose="02020603050405020304" pitchFamily="18" charset="0"/>
              </a:rPr>
              <a:t>Back Buttons – lack of navigation</a:t>
            </a:r>
            <a:endParaRPr lang="en-GB" sz="3600" b="1" i="1" u="sng" dirty="0" smtClean="0">
              <a:cs typeface="Times New Roman" panose="02020603050405020304" pitchFamily="18" charset="0"/>
            </a:endParaRPr>
          </a:p>
          <a:p>
            <a:endParaRPr lang="en-GB" sz="36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b="1" i="1" u="sng" dirty="0" smtClean="0"/>
              <a:t>For my 2</a:t>
            </a:r>
            <a:r>
              <a:rPr lang="en-GB" sz="3600" b="1" i="1" u="sng" baseline="30000" dirty="0" smtClean="0"/>
              <a:t>nd</a:t>
            </a:r>
            <a:r>
              <a:rPr lang="en-GB" sz="3600" b="1" i="1" u="sng" baseline="0" dirty="0" smtClean="0"/>
              <a:t> </a:t>
            </a:r>
            <a:r>
              <a:rPr lang="en-GB" sz="3600" b="1" i="1" u="sng" dirty="0" smtClean="0"/>
              <a:t>Interface: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 smtClean="0">
                <a:cs typeface="Times New Roman" panose="02020603050405020304" pitchFamily="18" charset="0"/>
              </a:rPr>
              <a:t>Quiz</a:t>
            </a:r>
            <a:r>
              <a:rPr lang="en-GB" dirty="0" smtClean="0">
                <a:cs typeface="Times New Roman" panose="02020603050405020304" pitchFamily="18" charset="0"/>
              </a:rPr>
              <a:t> – </a:t>
            </a:r>
            <a:r>
              <a:rPr lang="en-GB" dirty="0" smtClean="0"/>
              <a:t>is to show the shape with the pattern and colour or the everyday objects that I have used before (which creates familiarity) and then allow them to choose the answer by multiple choice. </a:t>
            </a:r>
            <a:r>
              <a:rPr lang="en-GB" dirty="0" smtClean="0">
                <a:cs typeface="Times New Roman" panose="02020603050405020304" pitchFamily="18" charset="0"/>
              </a:rPr>
              <a:t>Since </a:t>
            </a:r>
            <a:r>
              <a:rPr lang="en-GB" baseline="0" dirty="0" smtClean="0">
                <a:cs typeface="Times New Roman" panose="02020603050405020304" pitchFamily="18" charset="0"/>
              </a:rPr>
              <a:t>this is the only feature missing, so I would like to complete the majority over Christmas break to focus on my 3</a:t>
            </a:r>
            <a:r>
              <a:rPr lang="en-GB" baseline="30000" dirty="0" smtClean="0">
                <a:cs typeface="Times New Roman" panose="02020603050405020304" pitchFamily="18" charset="0"/>
              </a:rPr>
              <a:t>rd</a:t>
            </a:r>
            <a:r>
              <a:rPr lang="en-GB" baseline="0" dirty="0" smtClean="0">
                <a:cs typeface="Times New Roman" panose="02020603050405020304" pitchFamily="18" charset="0"/>
              </a:rPr>
              <a:t> interface.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1" u="sng" dirty="0" smtClean="0"/>
              <a:t>For my 3</a:t>
            </a:r>
            <a:r>
              <a:rPr lang="en-GB" sz="1200" b="1" i="1" u="sng" baseline="30000" dirty="0" smtClean="0"/>
              <a:t>rd</a:t>
            </a:r>
            <a:r>
              <a:rPr lang="en-GB" sz="1200" b="1" i="1" u="sng" baseline="0" dirty="0" smtClean="0"/>
              <a:t> </a:t>
            </a:r>
            <a:r>
              <a:rPr lang="en-GB" sz="1200" b="1" i="1" u="sng" dirty="0" smtClean="0"/>
              <a:t>Interface: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Wireframes,</a:t>
            </a:r>
            <a:r>
              <a:rPr lang="en-GB" baseline="0" dirty="0" smtClean="0">
                <a:cs typeface="Times New Roman" panose="02020603050405020304" pitchFamily="18" charset="0"/>
              </a:rPr>
              <a:t> </a:t>
            </a:r>
            <a:r>
              <a:rPr lang="en-GB" dirty="0" smtClean="0">
                <a:cs typeface="Times New Roman" panose="02020603050405020304" pitchFamily="18" charset="0"/>
              </a:rPr>
              <a:t>Base Layout of Web Page</a:t>
            </a:r>
            <a:r>
              <a:rPr lang="en-GB" baseline="0" dirty="0" smtClean="0">
                <a:cs typeface="Times New Roman" panose="02020603050405020304" pitchFamily="18" charset="0"/>
              </a:rPr>
              <a:t> – Christmas Break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9E889B-49C2-4584-9084-D8060F23412C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2869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056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65390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55926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35461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212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3361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4870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3401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336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7613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9798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74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6995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69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6694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2094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F6FEAD-46B6-4F76-B1CB-2954CAD78C60}" type="datetimeFigureOut">
              <a:rPr lang="en-GB" smtClean="0"/>
              <a:t>07/12/2022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909A477-B837-48D8-A8BC-FCB0B0EFA1C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03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accent2"/>
                </a:solidFill>
                <a:cs typeface="Times New Roman" panose="02020603050405020304" pitchFamily="18" charset="0"/>
              </a:rPr>
              <a:t>A Study in (HCI) Human Computer Interaction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cs typeface="Times New Roman" panose="02020603050405020304" pitchFamily="18" charset="0"/>
              </a:rPr>
              <a:t>Riona John</a:t>
            </a:r>
            <a:endParaRPr lang="en-GB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Overview</a:t>
            </a:r>
            <a:endParaRPr lang="en-GB" b="1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3353879" y="1270000"/>
            <a:ext cx="4278747" cy="401406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0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What is HCI?</a:t>
            </a:r>
          </a:p>
          <a:p>
            <a:pPr marL="0" indent="0" algn="ctr">
              <a:buNone/>
            </a:pPr>
            <a:r>
              <a:rPr lang="en-GB" sz="40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Interfaces</a:t>
            </a:r>
            <a:endParaRPr lang="en-GB" sz="4000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GB" sz="4000" dirty="0">
                <a:solidFill>
                  <a:schemeClr val="tx1"/>
                </a:solidFill>
                <a:cs typeface="Times New Roman" panose="02020603050405020304" pitchFamily="18" charset="0"/>
              </a:rPr>
              <a:t>Progress so Far</a:t>
            </a:r>
          </a:p>
          <a:p>
            <a:pPr marL="0" indent="0" algn="ctr">
              <a:buNone/>
            </a:pPr>
            <a:r>
              <a:rPr lang="en-GB" sz="4000" dirty="0">
                <a:solidFill>
                  <a:schemeClr val="tx1"/>
                </a:solidFill>
                <a:cs typeface="Times New Roman" panose="02020603050405020304" pitchFamily="18" charset="0"/>
              </a:rPr>
              <a:t>Demo</a:t>
            </a:r>
          </a:p>
          <a:p>
            <a:pPr marL="0" indent="0" algn="ctr">
              <a:buNone/>
            </a:pPr>
            <a:r>
              <a:rPr lang="en-GB" sz="4000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Next </a:t>
            </a:r>
            <a:r>
              <a:rPr lang="en-GB" sz="4000" dirty="0">
                <a:solidFill>
                  <a:schemeClr val="tx1"/>
                </a:solidFill>
                <a:cs typeface="Times New Roman" panose="02020603050405020304" pitchFamily="18" charset="0"/>
              </a:rPr>
              <a:t>Steps</a:t>
            </a:r>
          </a:p>
          <a:p>
            <a:pPr marL="0" indent="0" algn="ctr">
              <a:buNone/>
            </a:pPr>
            <a:endParaRPr lang="en-GB" sz="4000" dirty="0" smtClean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918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00491"/>
          </a:xfrm>
        </p:spPr>
        <p:txBody>
          <a:bodyPr/>
          <a:lstStyle/>
          <a:p>
            <a:r>
              <a:rPr lang="en-GB" b="1" dirty="0">
                <a:solidFill>
                  <a:schemeClr val="accent2"/>
                </a:solidFill>
                <a:cs typeface="Times New Roman" panose="02020603050405020304" pitchFamily="18" charset="0"/>
              </a:rPr>
              <a:t>What is HCI</a:t>
            </a:r>
            <a:r>
              <a:rPr lang="en-GB" b="1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?</a:t>
            </a:r>
            <a:endParaRPr lang="en-GB" b="1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10092"/>
            <a:ext cx="8596668" cy="1471132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  <a:cs typeface="Times New Roman" panose="02020603050405020304" pitchFamily="18" charset="0"/>
              </a:rPr>
              <a:t>Multidisciplinary field of study</a:t>
            </a:r>
          </a:p>
          <a:p>
            <a:r>
              <a:rPr lang="en-GB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Focused on the design of computer technology</a:t>
            </a:r>
            <a:endParaRPr lang="en-GB" dirty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r>
              <a:rPr lang="en-GB" dirty="0">
                <a:solidFill>
                  <a:schemeClr val="tx1"/>
                </a:solidFill>
                <a:cs typeface="Times New Roman" panose="02020603050405020304" pitchFamily="18" charset="0"/>
              </a:rPr>
              <a:t>In particular the interaction between humans (the users) and computers</a:t>
            </a:r>
            <a:r>
              <a:rPr lang="en-GB" dirty="0" smtClean="0">
                <a:solidFill>
                  <a:schemeClr val="tx1"/>
                </a:solidFill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7334" y="2881224"/>
            <a:ext cx="8596668" cy="2544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457200">
              <a:spcBef>
                <a:spcPts val="1000"/>
              </a:spcBef>
              <a:buClr>
                <a:srgbClr val="5FCBEF"/>
              </a:buClr>
              <a:buSzPct val="80000"/>
            </a:pPr>
            <a:r>
              <a:rPr lang="en-GB" sz="3600" b="1" dirty="0">
                <a:solidFill>
                  <a:srgbClr val="2E83C3"/>
                </a:solidFill>
                <a:cs typeface="Times New Roman" panose="02020603050405020304" pitchFamily="18" charset="0"/>
              </a:rPr>
              <a:t>How I measure HCI?</a:t>
            </a:r>
            <a:r>
              <a:rPr lang="en-GB" dirty="0">
                <a:solidFill>
                  <a:prstClr val="black"/>
                </a:solidFill>
                <a:cs typeface="Times New Roman" panose="02020603050405020304" pitchFamily="18" charset="0"/>
              </a:rPr>
              <a:t> </a:t>
            </a:r>
          </a:p>
          <a:p>
            <a:pPr marL="342900" lvl="0" indent="-342900" defTabSz="457200">
              <a:spcBef>
                <a:spcPts val="1000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/>
                </a:solidFill>
                <a:cs typeface="Times New Roman" panose="02020603050405020304" pitchFamily="18" charset="0"/>
              </a:rPr>
              <a:t>Learnability/Familiarity</a:t>
            </a:r>
          </a:p>
          <a:p>
            <a:pPr marL="342900" lvl="0" indent="-342900" defTabSz="457200">
              <a:spcBef>
                <a:spcPts val="1000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/>
                </a:solidFill>
              </a:rPr>
              <a:t>Ergonomics/Human Factors</a:t>
            </a:r>
            <a:endParaRPr lang="en-GB" dirty="0">
              <a:solidFill>
                <a:prstClr val="black"/>
              </a:solidFill>
              <a:cs typeface="Times New Roman" panose="02020603050405020304" pitchFamily="18" charset="0"/>
            </a:endParaRPr>
          </a:p>
          <a:p>
            <a:pPr marL="342900" lvl="0" indent="-342900" defTabSz="457200">
              <a:spcBef>
                <a:spcPts val="1000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/>
                </a:solidFill>
              </a:rPr>
              <a:t>Consistency/Standards</a:t>
            </a:r>
          </a:p>
          <a:p>
            <a:pPr marL="342900" lvl="0" indent="-342900" defTabSz="457200">
              <a:spcBef>
                <a:spcPts val="1000"/>
              </a:spcBef>
              <a:buClr>
                <a:srgbClr val="5FCBEF"/>
              </a:buClr>
              <a:buSzPct val="80000"/>
              <a:buFont typeface="Wingdings 3" charset="2"/>
              <a:buChar char=""/>
            </a:pPr>
            <a:r>
              <a:rPr lang="en-GB" dirty="0">
                <a:solidFill>
                  <a:prstClr val="black"/>
                </a:solidFill>
              </a:rPr>
              <a:t>Feedback/Robustness</a:t>
            </a:r>
            <a:endParaRPr lang="en-GB" dirty="0">
              <a:solidFill>
                <a:prstClr val="black"/>
              </a:solidFill>
              <a:cs typeface="Times New Roman" panose="02020603050405020304" pitchFamily="18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656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6667"/>
          </a:xfrm>
        </p:spPr>
        <p:txBody>
          <a:bodyPr/>
          <a:lstStyle/>
          <a:p>
            <a:r>
              <a:rPr lang="en-GB" b="1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My Three Interfaces</a:t>
            </a:r>
            <a:endParaRPr lang="en-GB" b="1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334" y="4479910"/>
            <a:ext cx="2502746" cy="144336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2800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Mental Health Online Journal</a:t>
            </a:r>
          </a:p>
          <a:p>
            <a:pPr marL="0" indent="0" algn="ctr">
              <a:buNone/>
            </a:pPr>
            <a:endParaRPr lang="en-GB" sz="2000" dirty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3338407" y="4373880"/>
            <a:ext cx="2766906" cy="14007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800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A Parent-guided Shape Learning Tool</a:t>
            </a:r>
          </a:p>
          <a:p>
            <a:pPr marL="0" indent="0" algn="ctr">
              <a:buFont typeface="Wingdings 3" charset="2"/>
              <a:buNone/>
            </a:pPr>
            <a:endParaRPr lang="en-GB" sz="1100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6263640" y="4373880"/>
            <a:ext cx="2766906" cy="14007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800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A Practice Website for Computer Illiterate Users</a:t>
            </a:r>
          </a:p>
          <a:p>
            <a:pPr marL="0" indent="0" algn="ctr">
              <a:buFont typeface="Wingdings 3" charset="2"/>
              <a:buNone/>
            </a:pPr>
            <a:endParaRPr lang="en-GB" sz="11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00855" y="2139471"/>
            <a:ext cx="1964266" cy="181489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29745" y="2139471"/>
            <a:ext cx="1834695" cy="18618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58328" y="2193605"/>
            <a:ext cx="1927063" cy="1807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26347"/>
          </a:xfrm>
        </p:spPr>
        <p:txBody>
          <a:bodyPr/>
          <a:lstStyle/>
          <a:p>
            <a:r>
              <a:rPr lang="en-GB" b="1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Progress so Far</a:t>
            </a:r>
            <a:endParaRPr lang="en-GB" b="1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5374448" y="1435947"/>
            <a:ext cx="2765676" cy="4286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A Parent-guided Shape Learning Tool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Shapes/Everyday Objects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Colour blindness -Grayscale Toggle</a:t>
            </a:r>
          </a:p>
          <a:p>
            <a:pPr lvl="1"/>
            <a:r>
              <a:rPr lang="en-GB" dirty="0">
                <a:cs typeface="Times New Roman" panose="02020603050405020304" pitchFamily="18" charset="0"/>
              </a:rPr>
              <a:t>Patterned </a:t>
            </a:r>
            <a:r>
              <a:rPr lang="en-GB" dirty="0" smtClean="0">
                <a:cs typeface="Times New Roman" panose="02020603050405020304" pitchFamily="18" charset="0"/>
              </a:rPr>
              <a:t>Shapes</a:t>
            </a:r>
            <a:endParaRPr lang="en-GB" dirty="0">
              <a:cs typeface="Times New Roman" panose="02020603050405020304" pitchFamily="18" charset="0"/>
            </a:endParaRPr>
          </a:p>
        </p:txBody>
      </p:sp>
      <p:sp>
        <p:nvSpPr>
          <p:cNvPr id="8" name="Content Placeholder 4"/>
          <p:cNvSpPr txBox="1">
            <a:spLocks/>
          </p:cNvSpPr>
          <p:nvPr/>
        </p:nvSpPr>
        <p:spPr>
          <a:xfrm>
            <a:off x="1996440" y="1449494"/>
            <a:ext cx="2765676" cy="4286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b="1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Mental Health Online Journal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Multiple User-based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Genderless Design/Inclusive Design</a:t>
            </a:r>
            <a:endParaRPr lang="en-GB" dirty="0">
              <a:cs typeface="Times New Roman" panose="02020603050405020304" pitchFamily="18" charset="0"/>
            </a:endParaRPr>
          </a:p>
          <a:p>
            <a:r>
              <a:rPr lang="en-GB" dirty="0" smtClean="0">
                <a:cs typeface="Times New Roman" panose="02020603050405020304" pitchFamily="18" charset="0"/>
              </a:rPr>
              <a:t>Toggle Themes</a:t>
            </a:r>
            <a:endParaRPr lang="en-GB" dirty="0">
              <a:cs typeface="Times New Roman" panose="02020603050405020304" pitchFamily="18" charset="0"/>
            </a:endParaRP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01850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terface 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737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9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46667"/>
          </a:xfrm>
        </p:spPr>
        <p:txBody>
          <a:bodyPr/>
          <a:lstStyle/>
          <a:p>
            <a:r>
              <a:rPr lang="en-GB" b="1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Next Steps</a:t>
            </a:r>
            <a:endParaRPr lang="en-GB" b="1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3687888" y="1435945"/>
            <a:ext cx="2765676" cy="3143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A Parent-guided Shape Learning </a:t>
            </a:r>
            <a:r>
              <a:rPr lang="en-GB" dirty="0" smtClean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Tool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Quiz</a:t>
            </a:r>
          </a:p>
        </p:txBody>
      </p:sp>
      <p:sp>
        <p:nvSpPr>
          <p:cNvPr id="5" name="Content Placeholder 4"/>
          <p:cNvSpPr txBox="1">
            <a:spLocks/>
          </p:cNvSpPr>
          <p:nvPr/>
        </p:nvSpPr>
        <p:spPr>
          <a:xfrm>
            <a:off x="6507096" y="1435947"/>
            <a:ext cx="2766906" cy="31433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A Practice Website for Computer Illiterate Users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Planning</a:t>
            </a:r>
          </a:p>
          <a:p>
            <a:pPr lvl="1"/>
            <a:r>
              <a:rPr lang="en-GB" dirty="0" smtClean="0">
                <a:cs typeface="Times New Roman" panose="02020603050405020304" pitchFamily="18" charset="0"/>
              </a:rPr>
              <a:t>Wireframes</a:t>
            </a:r>
          </a:p>
          <a:p>
            <a:pPr lvl="1"/>
            <a:r>
              <a:rPr lang="en-GB" dirty="0" smtClean="0">
                <a:cs typeface="Times New Roman" panose="02020603050405020304" pitchFamily="18" charset="0"/>
              </a:rPr>
              <a:t>Site </a:t>
            </a:r>
            <a:r>
              <a:rPr lang="en-GB" dirty="0">
                <a:cs typeface="Times New Roman" panose="02020603050405020304" pitchFamily="18" charset="0"/>
              </a:rPr>
              <a:t>Map</a:t>
            </a:r>
          </a:p>
          <a:p>
            <a:r>
              <a:rPr lang="en-GB" dirty="0">
                <a:cs typeface="Times New Roman" panose="02020603050405020304" pitchFamily="18" charset="0"/>
              </a:rPr>
              <a:t>Base </a:t>
            </a:r>
            <a:r>
              <a:rPr lang="en-GB" dirty="0" smtClean="0">
                <a:cs typeface="Times New Roman" panose="02020603050405020304" pitchFamily="18" charset="0"/>
              </a:rPr>
              <a:t>Layout of Web Page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Sections on Same Page</a:t>
            </a:r>
            <a:endParaRPr lang="en-GB" dirty="0">
              <a:cs typeface="Times New Roman" panose="02020603050405020304" pitchFamily="18" charset="0"/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868680" y="1435945"/>
            <a:ext cx="2765676" cy="3143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dirty="0">
                <a:solidFill>
                  <a:schemeClr val="accent2"/>
                </a:solidFill>
                <a:latin typeface="+mj-lt"/>
                <a:cs typeface="Times New Roman" panose="02020603050405020304" pitchFamily="18" charset="0"/>
              </a:rPr>
              <a:t>Mental Health Online Journal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Neutral Colour Scheme</a:t>
            </a:r>
          </a:p>
          <a:p>
            <a:r>
              <a:rPr lang="en-GB" dirty="0" smtClean="0">
                <a:cs typeface="Times New Roman" panose="02020603050405020304" pitchFamily="18" charset="0"/>
              </a:rPr>
              <a:t>Pictorial Elements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077593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>
                <a:solidFill>
                  <a:schemeClr val="accent2"/>
                </a:solidFill>
                <a:cs typeface="Times New Roman" panose="02020603050405020304" pitchFamily="18" charset="0"/>
              </a:rPr>
              <a:t>Thank you for listening</a:t>
            </a:r>
            <a:endParaRPr lang="en-GB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cs typeface="Times New Roman" panose="02020603050405020304" pitchFamily="18" charset="0"/>
              </a:rPr>
              <a:t>Any Questions?</a:t>
            </a:r>
            <a:endParaRPr lang="en-GB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98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934</TotalTime>
  <Words>1097</Words>
  <Application>Microsoft Office PowerPoint</Application>
  <PresentationFormat>Widescreen</PresentationFormat>
  <Paragraphs>110</Paragraphs>
  <Slides>8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A Study in (HCI) Human Computer Interaction</vt:lpstr>
      <vt:lpstr>Overview</vt:lpstr>
      <vt:lpstr>What is HCI?</vt:lpstr>
      <vt:lpstr>My Three Interfaces</vt:lpstr>
      <vt:lpstr>Progress so Far</vt:lpstr>
      <vt:lpstr>PowerPoint Presentation</vt:lpstr>
      <vt:lpstr>Next Steps</vt:lpstr>
      <vt:lpstr>Thank you for listening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Computer Interaction</dc:title>
  <dc:creator>Microsoft account</dc:creator>
  <cp:lastModifiedBy>Microsoft account</cp:lastModifiedBy>
  <cp:revision>51</cp:revision>
  <dcterms:created xsi:type="dcterms:W3CDTF">2022-11-16T16:18:34Z</dcterms:created>
  <dcterms:modified xsi:type="dcterms:W3CDTF">2022-12-07T18:22:16Z</dcterms:modified>
</cp:coreProperties>
</file>

<file path=docProps/thumbnail.jpeg>
</file>